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134804386" r:id="rId3"/>
    <p:sldId id="2134804387" r:id="rId4"/>
    <p:sldId id="21348043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Cioffi" userId="b5fa148445f624a5" providerId="LiveId" clId="{1ECAFA16-B4C6-4C28-B9E7-3B57479E72FE}"/>
    <pc:docChg chg="undo custSel delSld modSld">
      <pc:chgData name="Al Cioffi" userId="b5fa148445f624a5" providerId="LiveId" clId="{1ECAFA16-B4C6-4C28-B9E7-3B57479E72FE}" dt="2024-10-09T04:55:04.020" v="159" actId="20577"/>
      <pc:docMkLst>
        <pc:docMk/>
      </pc:docMkLst>
      <pc:sldChg chg="modSp mod">
        <pc:chgData name="Al Cioffi" userId="b5fa148445f624a5" providerId="LiveId" clId="{1ECAFA16-B4C6-4C28-B9E7-3B57479E72FE}" dt="2024-10-09T04:55:04.020" v="159" actId="20577"/>
        <pc:sldMkLst>
          <pc:docMk/>
          <pc:sldMk cId="1798773187" sldId="256"/>
        </pc:sldMkLst>
        <pc:spChg chg="mod">
          <ac:chgData name="Al Cioffi" userId="b5fa148445f624a5" providerId="LiveId" clId="{1ECAFA16-B4C6-4C28-B9E7-3B57479E72FE}" dt="2024-10-09T04:55:04.020" v="159" actId="20577"/>
          <ac:spMkLst>
            <pc:docMk/>
            <pc:sldMk cId="1798773187" sldId="256"/>
            <ac:spMk id="3" creationId="{2B42C3A2-BEB4-7050-1459-660A3B8FC0FF}"/>
          </ac:spMkLst>
        </pc:spChg>
      </pc:sldChg>
      <pc:sldChg chg="del">
        <pc:chgData name="Al Cioffi" userId="b5fa148445f624a5" providerId="LiveId" clId="{1ECAFA16-B4C6-4C28-B9E7-3B57479E72FE}" dt="2024-10-08T22:57:54.743" v="149" actId="2696"/>
        <pc:sldMkLst>
          <pc:docMk/>
          <pc:sldMk cId="1716514950" sldId="2134804354"/>
        </pc:sldMkLst>
      </pc:sldChg>
      <pc:sldChg chg="addSp delSp modSp mod">
        <pc:chgData name="Al Cioffi" userId="b5fa148445f624a5" providerId="LiveId" clId="{1ECAFA16-B4C6-4C28-B9E7-3B57479E72FE}" dt="2024-10-08T22:57:29.035" v="148" actId="1076"/>
        <pc:sldMkLst>
          <pc:docMk/>
          <pc:sldMk cId="1663303405" sldId="2134804387"/>
        </pc:sldMkLst>
        <pc:spChg chg="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5" creationId="{FF934069-4D2A-D39F-72B6-6A686B8C311D}"/>
          </ac:spMkLst>
        </pc:spChg>
        <pc:spChg chg="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7" creationId="{AE941FD2-5BC2-E865-160A-635EF9831EC8}"/>
          </ac:spMkLst>
        </pc:spChg>
        <pc:spChg chg="mod">
          <ac:chgData name="Al Cioffi" userId="b5fa148445f624a5" providerId="LiveId" clId="{1ECAFA16-B4C6-4C28-B9E7-3B57479E72FE}" dt="2024-10-08T22:49:29.829" v="37" actId="20577"/>
          <ac:spMkLst>
            <pc:docMk/>
            <pc:sldMk cId="1663303405" sldId="2134804387"/>
            <ac:spMk id="10" creationId="{1306CFEC-6D60-DA99-F7E9-805238C93972}"/>
          </ac:spMkLst>
        </pc:spChg>
        <pc:spChg chg="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12" creationId="{E18129AD-01BF-97D7-852C-8F4ECA61A0BC}"/>
          </ac:spMkLst>
        </pc:spChg>
        <pc:spChg chg="mod">
          <ac:chgData name="Al Cioffi" userId="b5fa148445f624a5" providerId="LiveId" clId="{1ECAFA16-B4C6-4C28-B9E7-3B57479E72FE}" dt="2024-10-08T22:49:50.485" v="55" actId="20577"/>
          <ac:spMkLst>
            <pc:docMk/>
            <pc:sldMk cId="1663303405" sldId="2134804387"/>
            <ac:spMk id="14" creationId="{D07948B7-B96C-9BAA-26BA-3FFFD339A636}"/>
          </ac:spMkLst>
        </pc:spChg>
        <pc:spChg chg="add mod">
          <ac:chgData name="Al Cioffi" userId="b5fa148445f624a5" providerId="LiveId" clId="{1ECAFA16-B4C6-4C28-B9E7-3B57479E72FE}" dt="2024-10-08T22:47:13.789" v="15" actId="164"/>
          <ac:spMkLst>
            <pc:docMk/>
            <pc:sldMk cId="1663303405" sldId="2134804387"/>
            <ac:spMk id="21" creationId="{C2C26A37-558C-DA86-24F7-738267169BF1}"/>
          </ac:spMkLst>
        </pc:spChg>
        <pc:spChg chg="add mod">
          <ac:chgData name="Al Cioffi" userId="b5fa148445f624a5" providerId="LiveId" clId="{1ECAFA16-B4C6-4C28-B9E7-3B57479E72FE}" dt="2024-10-08T22:47:13.789" v="15" actId="164"/>
          <ac:spMkLst>
            <pc:docMk/>
            <pc:sldMk cId="1663303405" sldId="2134804387"/>
            <ac:spMk id="22" creationId="{51465F72-7B85-5735-2BFA-3195305AEC2E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26" creationId="{DAC00054-3012-6B13-3F31-270D42A3333C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27" creationId="{FACEF67F-991E-527D-6D64-301D25CD8A10}"/>
          </ac:spMkLst>
        </pc:spChg>
        <pc:spChg chg="add del mod">
          <ac:chgData name="Al Cioffi" userId="b5fa148445f624a5" providerId="LiveId" clId="{1ECAFA16-B4C6-4C28-B9E7-3B57479E72FE}" dt="2024-10-08T22:47:54.309" v="18" actId="21"/>
          <ac:spMkLst>
            <pc:docMk/>
            <pc:sldMk cId="1663303405" sldId="2134804387"/>
            <ac:spMk id="28" creationId="{D4AB9B9C-8471-B8A2-7BE7-EF6AD8AEFC0E}"/>
          </ac:spMkLst>
        </pc:spChg>
        <pc:spChg chg="add del mod">
          <ac:chgData name="Al Cioffi" userId="b5fa148445f624a5" providerId="LiveId" clId="{1ECAFA16-B4C6-4C28-B9E7-3B57479E72FE}" dt="2024-10-08T22:51:16.391" v="60" actId="21"/>
          <ac:spMkLst>
            <pc:docMk/>
            <pc:sldMk cId="1663303405" sldId="2134804387"/>
            <ac:spMk id="30" creationId="{46923CB6-015E-9CD4-84CB-AA9F390E77DF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32" creationId="{FBBEBF3E-D98B-906E-C7FD-4BC9A682802A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33" creationId="{10C14297-ABD0-2E70-B78A-4093D89A830F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36" creationId="{7D440E79-CF2B-3155-D2A3-5CF03CD3D60B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37" creationId="{4368A374-30E3-6C30-5528-BFBE48E95998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38" creationId="{A10EA5F5-1B4C-496D-FEE0-F64E6B737875}"/>
          </ac:spMkLst>
        </pc:spChg>
        <pc:spChg chg="mod">
          <ac:chgData name="Al Cioffi" userId="b5fa148445f624a5" providerId="LiveId" clId="{1ECAFA16-B4C6-4C28-B9E7-3B57479E72FE}" dt="2024-10-08T22:57:29.035" v="148" actId="1076"/>
          <ac:spMkLst>
            <pc:docMk/>
            <pc:sldMk cId="1663303405" sldId="2134804387"/>
            <ac:spMk id="46" creationId="{47015D69-7C25-09EE-ABF5-FABDFBEB7262}"/>
          </ac:spMkLst>
        </pc:spChg>
        <pc:spChg chg="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47" creationId="{7F3A4BCD-02FF-2DD2-BC98-38E82CD84AAC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48" creationId="{AAFDCE8D-43BF-0728-2EA4-41F569BD1B31}"/>
          </ac:spMkLst>
        </pc:spChg>
        <pc:spChg chg="mod">
          <ac:chgData name="Al Cioffi" userId="b5fa148445f624a5" providerId="LiveId" clId="{1ECAFA16-B4C6-4C28-B9E7-3B57479E72FE}" dt="2024-10-08T22:56:43.498" v="143" actId="20577"/>
          <ac:spMkLst>
            <pc:docMk/>
            <pc:sldMk cId="1663303405" sldId="2134804387"/>
            <ac:spMk id="49" creationId="{45499E54-1C7F-0985-3F13-F5F7F2FF71E4}"/>
          </ac:spMkLst>
        </pc:spChg>
        <pc:spChg chg="add mod">
          <ac:chgData name="Al Cioffi" userId="b5fa148445f624a5" providerId="LiveId" clId="{1ECAFA16-B4C6-4C28-B9E7-3B57479E72FE}" dt="2024-10-08T22:56:10.339" v="120" actId="1076"/>
          <ac:spMkLst>
            <pc:docMk/>
            <pc:sldMk cId="1663303405" sldId="2134804387"/>
            <ac:spMk id="50" creationId="{43F50A68-982B-08C5-FD88-3DE332DD7964}"/>
          </ac:spMkLst>
        </pc:spChg>
        <pc:grpChg chg="mod">
          <ac:chgData name="Al Cioffi" userId="b5fa148445f624a5" providerId="LiveId" clId="{1ECAFA16-B4C6-4C28-B9E7-3B57479E72FE}" dt="2024-10-08T22:57:10.128" v="145" actId="1076"/>
          <ac:grpSpMkLst>
            <pc:docMk/>
            <pc:sldMk cId="1663303405" sldId="2134804387"/>
            <ac:grpSpMk id="3" creationId="{3D699086-4332-8A18-7854-8E3ECAC39AE0}"/>
          </ac:grpSpMkLst>
        </pc:grpChg>
        <pc:grpChg chg="add mod">
          <ac:chgData name="Al Cioffi" userId="b5fa148445f624a5" providerId="LiveId" clId="{1ECAFA16-B4C6-4C28-B9E7-3B57479E72FE}" dt="2024-10-08T22:56:10.339" v="120" actId="1076"/>
          <ac:grpSpMkLst>
            <pc:docMk/>
            <pc:sldMk cId="1663303405" sldId="2134804387"/>
            <ac:grpSpMk id="17" creationId="{32F868B0-5EB0-1435-0CD8-C0B23855354F}"/>
          </ac:grpSpMkLst>
        </pc:grpChg>
        <pc:grpChg chg="add mod">
          <ac:chgData name="Al Cioffi" userId="b5fa148445f624a5" providerId="LiveId" clId="{1ECAFA16-B4C6-4C28-B9E7-3B57479E72FE}" dt="2024-10-08T22:56:10.339" v="120" actId="1076"/>
          <ac:grpSpMkLst>
            <pc:docMk/>
            <pc:sldMk cId="1663303405" sldId="2134804387"/>
            <ac:grpSpMk id="20" creationId="{747DB1DA-092F-E9B4-3846-88C5AFC0276B}"/>
          </ac:grpSpMkLst>
        </pc:grpChg>
        <pc:grpChg chg="add mod">
          <ac:chgData name="Al Cioffi" userId="b5fa148445f624a5" providerId="LiveId" clId="{1ECAFA16-B4C6-4C28-B9E7-3B57479E72FE}" dt="2024-10-08T22:56:10.339" v="120" actId="1076"/>
          <ac:grpSpMkLst>
            <pc:docMk/>
            <pc:sldMk cId="1663303405" sldId="2134804387"/>
            <ac:grpSpMk id="25" creationId="{0781CF7B-F31A-B186-6CC3-EC620BC4CECE}"/>
          </ac:grpSpMkLst>
        </pc:grpChg>
        <pc:picChg chg="mod">
          <ac:chgData name="Al Cioffi" userId="b5fa148445f624a5" providerId="LiveId" clId="{1ECAFA16-B4C6-4C28-B9E7-3B57479E72FE}" dt="2024-10-08T22:56:10.339" v="120" actId="1076"/>
          <ac:picMkLst>
            <pc:docMk/>
            <pc:sldMk cId="1663303405" sldId="2134804387"/>
            <ac:picMk id="4" creationId="{2CFBD91A-B3B9-899A-DBDF-E94D5ABA0805}"/>
          </ac:picMkLst>
        </pc:picChg>
        <pc:picChg chg="mod">
          <ac:chgData name="Al Cioffi" userId="b5fa148445f624a5" providerId="LiveId" clId="{1ECAFA16-B4C6-4C28-B9E7-3B57479E72FE}" dt="2024-10-08T22:56:10.339" v="120" actId="1076"/>
          <ac:picMkLst>
            <pc:docMk/>
            <pc:sldMk cId="1663303405" sldId="2134804387"/>
            <ac:picMk id="6" creationId="{C63685F1-7AD5-8349-14E6-9DF7B0A6BEAD}"/>
          </ac:picMkLst>
        </pc:picChg>
        <pc:picChg chg="mod">
          <ac:chgData name="Al Cioffi" userId="b5fa148445f624a5" providerId="LiveId" clId="{1ECAFA16-B4C6-4C28-B9E7-3B57479E72FE}" dt="2024-10-08T22:45:27.451" v="5" actId="164"/>
          <ac:picMkLst>
            <pc:docMk/>
            <pc:sldMk cId="1663303405" sldId="2134804387"/>
            <ac:picMk id="9" creationId="{A72E278C-B9FE-6F5F-1BF6-E07F12BF0167}"/>
          </ac:picMkLst>
        </pc:picChg>
        <pc:picChg chg="mod">
          <ac:chgData name="Al Cioffi" userId="b5fa148445f624a5" providerId="LiveId" clId="{1ECAFA16-B4C6-4C28-B9E7-3B57479E72FE}" dt="2024-10-08T22:45:19.702" v="4" actId="164"/>
          <ac:picMkLst>
            <pc:docMk/>
            <pc:sldMk cId="1663303405" sldId="2134804387"/>
            <ac:picMk id="13" creationId="{5FF27134-5ED0-8F52-5D8C-131657275EDD}"/>
          </ac:picMkLst>
        </pc:picChg>
        <pc:picChg chg="add mod">
          <ac:chgData name="Al Cioffi" userId="b5fa148445f624a5" providerId="LiveId" clId="{1ECAFA16-B4C6-4C28-B9E7-3B57479E72FE}" dt="2024-10-08T22:56:10.339" v="120" actId="1076"/>
          <ac:picMkLst>
            <pc:docMk/>
            <pc:sldMk cId="1663303405" sldId="2134804387"/>
            <ac:picMk id="15" creationId="{E55216C6-3BC3-1B39-E1AB-0737B23CB457}"/>
          </ac:picMkLst>
        </pc:picChg>
        <pc:picChg chg="mod">
          <ac:chgData name="Al Cioffi" userId="b5fa148445f624a5" providerId="LiveId" clId="{1ECAFA16-B4C6-4C28-B9E7-3B57479E72FE}" dt="2024-10-08T22:57:19.694" v="146" actId="1076"/>
          <ac:picMkLst>
            <pc:docMk/>
            <pc:sldMk cId="1663303405" sldId="2134804387"/>
            <ac:picMk id="29" creationId="{9BF19F84-0B3A-F82A-52CC-6BF99346BC97}"/>
          </ac:picMkLst>
        </pc:picChg>
        <pc:picChg chg="mod">
          <ac:chgData name="Al Cioffi" userId="b5fa148445f624a5" providerId="LiveId" clId="{1ECAFA16-B4C6-4C28-B9E7-3B57479E72FE}" dt="2024-10-08T22:56:10.339" v="120" actId="1076"/>
          <ac:picMkLst>
            <pc:docMk/>
            <pc:sldMk cId="1663303405" sldId="2134804387"/>
            <ac:picMk id="31" creationId="{ABE76B83-582E-A276-3326-6D700269FEC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366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624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1341438"/>
            <a:ext cx="11252200" cy="0"/>
          </a:xfrm>
          <a:prstGeom prst="line">
            <a:avLst/>
          </a:prstGeom>
          <a:ln w="50800">
            <a:solidFill>
              <a:srgbClr val="006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600251" y="473075"/>
            <a:ext cx="9032949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8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9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600251" y="498475"/>
            <a:ext cx="9032949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0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379AB-E117-4EE7-9EBD-E5B62A5CF9E3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3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727200"/>
            <a:ext cx="365899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275827" y="1727200"/>
            <a:ext cx="365899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8084269" y="1727200"/>
            <a:ext cx="365899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28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bg>
      <p:bgPr>
        <a:solidFill>
          <a:srgbClr val="006AB3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80989"/>
            <a:ext cx="11279717" cy="998537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New section header goes here</a:t>
            </a:r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FF4321D-CD50-0176-E07D-AE018D46F362}"/>
              </a:ext>
            </a:extLst>
          </p:cNvPr>
          <p:cNvGrpSpPr/>
          <p:nvPr userDrawn="1"/>
        </p:nvGrpSpPr>
        <p:grpSpPr>
          <a:xfrm>
            <a:off x="189781" y="5538159"/>
            <a:ext cx="2389517" cy="1155940"/>
            <a:chOff x="86264" y="86264"/>
            <a:chExt cx="2389517" cy="115594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A53EF5D-0C7A-3C17-BC7C-8FB7CC324945}"/>
                </a:ext>
              </a:extLst>
            </p:cNvPr>
            <p:cNvSpPr/>
            <p:nvPr userDrawn="1"/>
          </p:nvSpPr>
          <p:spPr>
            <a:xfrm>
              <a:off x="86264" y="86264"/>
              <a:ext cx="2389517" cy="11559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blue and yellow logo&#10;&#10;Description automatically generated">
              <a:extLst>
                <a:ext uri="{FF2B5EF4-FFF2-40B4-BE49-F238E27FC236}">
                  <a16:creationId xmlns:a16="http://schemas.microsoft.com/office/drawing/2014/main" id="{50E7DB2D-DF28-8507-A0A9-FF99422BA6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816" y="215496"/>
              <a:ext cx="2107257" cy="9490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43901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00251" y="498475"/>
            <a:ext cx="9032949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B5F73-3579-4269-9D75-13B9F6C8D4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1341438"/>
            <a:ext cx="11252200" cy="0"/>
          </a:xfrm>
          <a:prstGeom prst="line">
            <a:avLst/>
          </a:prstGeom>
          <a:ln w="50800">
            <a:solidFill>
              <a:srgbClr val="006A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51" y="-5667"/>
            <a:ext cx="2219251" cy="134710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64674DEA-2CF7-4D0E-C8FD-19ABED241DCE}"/>
              </a:ext>
            </a:extLst>
          </p:cNvPr>
          <p:cNvGrpSpPr/>
          <p:nvPr userDrawn="1"/>
        </p:nvGrpSpPr>
        <p:grpSpPr>
          <a:xfrm>
            <a:off x="86264" y="86264"/>
            <a:ext cx="2389517" cy="1155940"/>
            <a:chOff x="86264" y="86264"/>
            <a:chExt cx="2389517" cy="115594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A906F45-B8DC-38B4-E259-A2DD5009550B}"/>
                </a:ext>
              </a:extLst>
            </p:cNvPr>
            <p:cNvSpPr/>
            <p:nvPr userDrawn="1"/>
          </p:nvSpPr>
          <p:spPr>
            <a:xfrm>
              <a:off x="86264" y="86264"/>
              <a:ext cx="2389517" cy="11559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A blue and yellow logo&#10;&#10;Description automatically generated">
              <a:extLst>
                <a:ext uri="{FF2B5EF4-FFF2-40B4-BE49-F238E27FC236}">
                  <a16:creationId xmlns:a16="http://schemas.microsoft.com/office/drawing/2014/main" id="{40D53B2F-DDD9-A441-1260-C56C114022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816" y="215496"/>
              <a:ext cx="2107257" cy="9490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9543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70C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5FF87-8060-4936-ADE6-4A0DFFC36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Hydrogen Merchant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42C3A2-BEB4-7050-1459-660A3B8FC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October, </a:t>
            </a:r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798773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7F4FA-0E5A-4E84-B97A-2A9C3B67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6890" y="-903"/>
            <a:ext cx="9448812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 Hydrogen Annual Supply and Demand Dedicated and By-product Production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5D0D5F-9B0D-4088-B94E-349009358CA3}"/>
              </a:ext>
            </a:extLst>
          </p:cNvPr>
          <p:cNvSpPr txBox="1"/>
          <p:nvPr/>
        </p:nvSpPr>
        <p:spPr>
          <a:xfrm>
            <a:off x="9515025" y="1621935"/>
            <a:ext cx="2228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On-site by-product or SMR produced gas</a:t>
            </a:r>
          </a:p>
          <a:p>
            <a:endParaRPr lang="en-US" sz="1400" dirty="0"/>
          </a:p>
          <a:p>
            <a:r>
              <a:rPr lang="en-US" sz="1400" dirty="0"/>
              <a:t>&lt;0.1% Electrolysis</a:t>
            </a:r>
          </a:p>
          <a:p>
            <a:endParaRPr lang="en-US" sz="1400" dirty="0"/>
          </a:p>
          <a:p>
            <a:r>
              <a:rPr lang="en-US" sz="1400" u="sng" dirty="0"/>
              <a:t>Opportunities</a:t>
            </a:r>
          </a:p>
          <a:p>
            <a:r>
              <a:rPr lang="en-US" sz="1400" dirty="0"/>
              <a:t>  Ammonia</a:t>
            </a:r>
          </a:p>
          <a:p>
            <a:r>
              <a:rPr lang="en-US" sz="1400" dirty="0"/>
              <a:t>  Methanol</a:t>
            </a:r>
          </a:p>
          <a:p>
            <a:r>
              <a:rPr lang="en-US" sz="1400" dirty="0"/>
              <a:t>  Others</a:t>
            </a:r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0F894A1-0F3D-45C3-A872-B7AE0CE35F9A}"/>
              </a:ext>
            </a:extLst>
          </p:cNvPr>
          <p:cNvGrpSpPr/>
          <p:nvPr/>
        </p:nvGrpSpPr>
        <p:grpSpPr>
          <a:xfrm>
            <a:off x="116499" y="1664477"/>
            <a:ext cx="4623686" cy="4240161"/>
            <a:chOff x="-62732" y="1156714"/>
            <a:chExt cx="4623686" cy="424016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D2D03D6-2087-4653-AEE2-A8E17802562A}"/>
                </a:ext>
              </a:extLst>
            </p:cNvPr>
            <p:cNvSpPr txBox="1"/>
            <p:nvPr/>
          </p:nvSpPr>
          <p:spPr>
            <a:xfrm>
              <a:off x="1069380" y="1156714"/>
              <a:ext cx="34511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US Hydrogen Demand – 15 MMT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82CDF6A-9A0E-4F01-B73E-8546F2EF4780}"/>
                </a:ext>
              </a:extLst>
            </p:cNvPr>
            <p:cNvSpPr txBox="1"/>
            <p:nvPr/>
          </p:nvSpPr>
          <p:spPr>
            <a:xfrm>
              <a:off x="-62732" y="2410158"/>
              <a:ext cx="10333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Captive Production 9.3MMT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0D1D40C-8140-4092-B4FB-42383A46827E}"/>
                </a:ext>
              </a:extLst>
            </p:cNvPr>
            <p:cNvSpPr txBox="1"/>
            <p:nvPr/>
          </p:nvSpPr>
          <p:spPr>
            <a:xfrm>
              <a:off x="-27629" y="3951874"/>
              <a:ext cx="10333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Merchant Production 5.7MMT</a:t>
              </a:r>
            </a:p>
          </p:txBody>
        </p:sp>
        <p:sp>
          <p:nvSpPr>
            <p:cNvPr id="25" name="Right Brace 24">
              <a:extLst>
                <a:ext uri="{FF2B5EF4-FFF2-40B4-BE49-F238E27FC236}">
                  <a16:creationId xmlns:a16="http://schemas.microsoft.com/office/drawing/2014/main" id="{09DBE86A-A9FF-455A-82EB-FB6C2872F493}"/>
                </a:ext>
              </a:extLst>
            </p:cNvPr>
            <p:cNvSpPr/>
            <p:nvPr/>
          </p:nvSpPr>
          <p:spPr>
            <a:xfrm>
              <a:off x="4357847" y="1676399"/>
              <a:ext cx="203107" cy="1768699"/>
            </a:xfrm>
            <a:prstGeom prst="rightBrace">
              <a:avLst>
                <a:gd name="adj1" fmla="val 8333"/>
                <a:gd name="adj2" fmla="val 1250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3CFF2C7-7376-45B0-923D-AD10B08993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5126" y="1599624"/>
              <a:ext cx="3272721" cy="3185098"/>
            </a:xfrm>
            <a:prstGeom prst="rect">
              <a:avLst/>
            </a:prstGeom>
          </p:spPr>
        </p:pic>
        <p:sp>
          <p:nvSpPr>
            <p:cNvPr id="17" name="Right Brace 16">
              <a:extLst>
                <a:ext uri="{FF2B5EF4-FFF2-40B4-BE49-F238E27FC236}">
                  <a16:creationId xmlns:a16="http://schemas.microsoft.com/office/drawing/2014/main" id="{A36B95FA-2239-454D-B062-6F5BC4C15CBD}"/>
                </a:ext>
              </a:extLst>
            </p:cNvPr>
            <p:cNvSpPr/>
            <p:nvPr/>
          </p:nvSpPr>
          <p:spPr>
            <a:xfrm rot="5400000">
              <a:off x="2282777" y="3668922"/>
              <a:ext cx="235045" cy="2514600"/>
            </a:xfrm>
            <a:prstGeom prst="rightBrace">
              <a:avLst>
                <a:gd name="adj1" fmla="val 0"/>
                <a:gd name="adj2" fmla="val 4610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7EC0F54-9253-4A9A-AC1A-8523F5AB1A4A}"/>
                </a:ext>
              </a:extLst>
            </p:cNvPr>
            <p:cNvSpPr txBox="1"/>
            <p:nvPr/>
          </p:nvSpPr>
          <p:spPr>
            <a:xfrm>
              <a:off x="1661946" y="5119876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Mostly gas pipeline</a:t>
              </a:r>
            </a:p>
          </p:txBody>
        </p:sp>
        <p:sp>
          <p:nvSpPr>
            <p:cNvPr id="19" name="Right Brace 18">
              <a:extLst>
                <a:ext uri="{FF2B5EF4-FFF2-40B4-BE49-F238E27FC236}">
                  <a16:creationId xmlns:a16="http://schemas.microsoft.com/office/drawing/2014/main" id="{ED4E8B07-3C75-41D2-95AB-76AD6E0A115F}"/>
                </a:ext>
              </a:extLst>
            </p:cNvPr>
            <p:cNvSpPr/>
            <p:nvPr/>
          </p:nvSpPr>
          <p:spPr>
            <a:xfrm>
              <a:off x="4377489" y="3596465"/>
              <a:ext cx="183465" cy="1051736"/>
            </a:xfrm>
            <a:prstGeom prst="rightBrace">
              <a:avLst>
                <a:gd name="adj1" fmla="val 8333"/>
                <a:gd name="adj2" fmla="val 82049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63921CF-092F-40D3-8AAE-F8DE608BC270}"/>
              </a:ext>
            </a:extLst>
          </p:cNvPr>
          <p:cNvSpPr txBox="1"/>
          <p:nvPr/>
        </p:nvSpPr>
        <p:spPr>
          <a:xfrm>
            <a:off x="9428116" y="4364902"/>
            <a:ext cx="217640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330T/day – trucked liquid</a:t>
            </a:r>
          </a:p>
          <a:p>
            <a:endParaRPr lang="en-US" sz="1400" dirty="0"/>
          </a:p>
          <a:p>
            <a:r>
              <a:rPr lang="en-US" sz="1400" u="sng" dirty="0"/>
              <a:t>Opportunities</a:t>
            </a:r>
          </a:p>
          <a:p>
            <a:r>
              <a:rPr lang="en-US" sz="1400" dirty="0"/>
              <a:t>  Electronics</a:t>
            </a:r>
          </a:p>
          <a:p>
            <a:r>
              <a:rPr lang="en-US" sz="1400" dirty="0"/>
              <a:t>  Transportation</a:t>
            </a:r>
          </a:p>
          <a:p>
            <a:r>
              <a:rPr lang="en-US" sz="1400" dirty="0"/>
              <a:t>  Chemicals</a:t>
            </a:r>
          </a:p>
          <a:p>
            <a:r>
              <a:rPr lang="en-US" sz="1400" dirty="0"/>
              <a:t>  Metals</a:t>
            </a:r>
            <a:endParaRPr lang="en-US" sz="12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2C2BBF-D09A-4E07-9D26-D759CE82623A}"/>
              </a:ext>
            </a:extLst>
          </p:cNvPr>
          <p:cNvCxnSpPr>
            <a:cxnSpLocks/>
          </p:cNvCxnSpPr>
          <p:nvPr/>
        </p:nvCxnSpPr>
        <p:spPr>
          <a:xfrm>
            <a:off x="412944" y="4046264"/>
            <a:ext cx="11562758" cy="203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row: Down 28">
            <a:extLst>
              <a:ext uri="{FF2B5EF4-FFF2-40B4-BE49-F238E27FC236}">
                <a16:creationId xmlns:a16="http://schemas.microsoft.com/office/drawing/2014/main" id="{53213088-F5D4-40F5-AC62-AAA24D564B1C}"/>
              </a:ext>
            </a:extLst>
          </p:cNvPr>
          <p:cNvSpPr/>
          <p:nvPr/>
        </p:nvSpPr>
        <p:spPr>
          <a:xfrm>
            <a:off x="539312" y="4160036"/>
            <a:ext cx="168611" cy="25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38B91EBE-5B89-410B-93CD-F57C6086DEBA}"/>
              </a:ext>
            </a:extLst>
          </p:cNvPr>
          <p:cNvSpPr/>
          <p:nvPr/>
        </p:nvSpPr>
        <p:spPr>
          <a:xfrm rot="10800000">
            <a:off x="539312" y="3657473"/>
            <a:ext cx="168611" cy="25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ADE10C-64DC-4828-B2C0-5D55C4306B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90" r="4849"/>
          <a:stretch/>
        </p:blipFill>
        <p:spPr>
          <a:xfrm>
            <a:off x="5020890" y="4171757"/>
            <a:ext cx="4204119" cy="25789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6F3C01-1ABB-45CA-ADA1-76214C9F0E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88" t="2890" r="3462"/>
          <a:stretch/>
        </p:blipFill>
        <p:spPr>
          <a:xfrm>
            <a:off x="4994787" y="1404558"/>
            <a:ext cx="4230221" cy="259500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FFE4F82-EC2B-4085-96F6-80022707CDB1}"/>
              </a:ext>
            </a:extLst>
          </p:cNvPr>
          <p:cNvSpPr txBox="1"/>
          <p:nvPr/>
        </p:nvSpPr>
        <p:spPr>
          <a:xfrm>
            <a:off x="633194" y="6564801"/>
            <a:ext cx="30465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i="1" dirty="0">
                <a:solidFill>
                  <a:schemeClr val="accent6"/>
                </a:solidFill>
              </a:rPr>
              <a:t>Source: Bloomberg NEF, IHS Markit, Industry Knowledge</a:t>
            </a:r>
          </a:p>
        </p:txBody>
      </p:sp>
    </p:spTree>
    <p:extLst>
      <p:ext uri="{BB962C8B-B14F-4D97-AF65-F5344CB8AC3E}">
        <p14:creationId xmlns:p14="http://schemas.microsoft.com/office/powerpoint/2010/main" val="160938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E08F7-A914-C03D-D163-4A3B71AB5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902C-7C3A-BAC4-A728-DCA8E1AB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8065" y="101167"/>
            <a:ext cx="9392264" cy="120047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 Hydrogen Production, Delivery, and Consumption (2024 est.)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D699086-4332-8A18-7854-8E3ECAC39AE0}"/>
              </a:ext>
            </a:extLst>
          </p:cNvPr>
          <p:cNvGrpSpPr/>
          <p:nvPr/>
        </p:nvGrpSpPr>
        <p:grpSpPr>
          <a:xfrm>
            <a:off x="4599330" y="2339414"/>
            <a:ext cx="3024283" cy="1277273"/>
            <a:chOff x="3593374" y="2174394"/>
            <a:chExt cx="3024283" cy="1277273"/>
          </a:xfrm>
        </p:grpSpPr>
        <p:pic>
          <p:nvPicPr>
            <p:cNvPr id="11" name="Picture 10" descr="A picture containing table&#10;&#10;Description automatically generated">
              <a:extLst>
                <a:ext uri="{FF2B5EF4-FFF2-40B4-BE49-F238E27FC236}">
                  <a16:creationId xmlns:a16="http://schemas.microsoft.com/office/drawing/2014/main" id="{F973B15A-DF63-2F31-8663-3D9B80DD4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93374" y="2177887"/>
              <a:ext cx="1584282" cy="1054616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1C5247-62A7-DF02-50DA-0AEE90ADBDA1}"/>
                </a:ext>
              </a:extLst>
            </p:cNvPr>
            <p:cNvSpPr txBox="1"/>
            <p:nvPr/>
          </p:nvSpPr>
          <p:spPr>
            <a:xfrm>
              <a:off x="5329259" y="2174394"/>
              <a:ext cx="1288398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Oil</a:t>
              </a:r>
            </a:p>
            <a:p>
              <a:r>
                <a:rPr lang="en-US" sz="1100" dirty="0"/>
                <a:t>Steel</a:t>
              </a:r>
            </a:p>
            <a:p>
              <a:r>
                <a:rPr lang="en-US" sz="1100" dirty="0"/>
                <a:t>Cement</a:t>
              </a:r>
            </a:p>
            <a:p>
              <a:r>
                <a:rPr lang="en-US" sz="1100" dirty="0"/>
                <a:t>Ammonia</a:t>
              </a:r>
            </a:p>
            <a:p>
              <a:r>
                <a:rPr lang="en-US" sz="1100" dirty="0"/>
                <a:t>Glass</a:t>
              </a:r>
            </a:p>
            <a:p>
              <a:r>
                <a:rPr lang="en-US" sz="1100" dirty="0"/>
                <a:t>Semiconductors</a:t>
              </a:r>
            </a:p>
            <a:p>
              <a:r>
                <a:rPr lang="en-US" sz="1100" dirty="0"/>
                <a:t>Methanol</a:t>
              </a:r>
            </a:p>
          </p:txBody>
        </p:sp>
      </p:grpSp>
      <p:pic>
        <p:nvPicPr>
          <p:cNvPr id="29" name="Picture 28" descr="A picture containing transport, smoke, train, table&#10;&#10;Description automatically generated">
            <a:extLst>
              <a:ext uri="{FF2B5EF4-FFF2-40B4-BE49-F238E27FC236}">
                <a16:creationId xmlns:a16="http://schemas.microsoft.com/office/drawing/2014/main" id="{9BF19F84-0B3A-F82A-52CC-6BF99346B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V="1">
            <a:off x="4840126" y="4223815"/>
            <a:ext cx="1138702" cy="75723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BE76B83-582E-A276-3326-6D700269FE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1293" y="5923364"/>
            <a:ext cx="411484" cy="388694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47015D69-7C25-09EE-ABF5-FABDFBEB7262}"/>
              </a:ext>
            </a:extLst>
          </p:cNvPr>
          <p:cNvSpPr txBox="1"/>
          <p:nvPr/>
        </p:nvSpPr>
        <p:spPr>
          <a:xfrm>
            <a:off x="6165985" y="4425858"/>
            <a:ext cx="10425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Aerospace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3A4BCD-02FF-2DD2-BC98-38E82CD84AAC}"/>
              </a:ext>
            </a:extLst>
          </p:cNvPr>
          <p:cNvSpPr txBox="1"/>
          <p:nvPr/>
        </p:nvSpPr>
        <p:spPr>
          <a:xfrm>
            <a:off x="6115623" y="5777585"/>
            <a:ext cx="11949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Transportation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45499E54-1C7F-0985-3F13-F5F7F2FF71E4}"/>
              </a:ext>
            </a:extLst>
          </p:cNvPr>
          <p:cNvSpPr txBox="1">
            <a:spLocks/>
          </p:cNvSpPr>
          <p:nvPr/>
        </p:nvSpPr>
        <p:spPr bwMode="auto">
          <a:xfrm>
            <a:off x="7298300" y="1782173"/>
            <a:ext cx="4684319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5293"/>
              </a:buClr>
              <a:buFont typeface="Arial" charset="0"/>
              <a:buChar char="•"/>
              <a:defRPr sz="22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2625" indent="-280988" algn="l" rtl="0" fontAlgn="base">
              <a:spcBef>
                <a:spcPct val="20000"/>
              </a:spcBef>
              <a:spcAft>
                <a:spcPct val="0"/>
              </a:spcAft>
              <a:buClr>
                <a:srgbClr val="005293"/>
              </a:buClr>
              <a:buFont typeface="Arial" charset="0"/>
              <a:buChar char="•"/>
              <a:defRPr sz="20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7155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93"/>
              </a:buClr>
              <a:buFont typeface="Arial" charset="0"/>
              <a:buChar char="•"/>
              <a:defRPr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6047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93"/>
              </a:buClr>
              <a:buFont typeface="Arial" charset="0"/>
              <a:buChar char="•"/>
              <a:defRPr sz="16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3987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293"/>
              </a:buClr>
              <a:buFont typeface="Arial" charset="0"/>
              <a:buChar char="•"/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Industrial demands are </a:t>
            </a:r>
            <a:r>
              <a:rPr lang="en-US" u="sng" dirty="0"/>
              <a:t>Centralized</a:t>
            </a:r>
          </a:p>
          <a:p>
            <a:pPr lvl="1"/>
            <a:r>
              <a:rPr lang="en-US" dirty="0"/>
              <a:t>Distributed on-site generation</a:t>
            </a:r>
          </a:p>
          <a:p>
            <a:pPr lvl="1"/>
            <a:r>
              <a:rPr lang="en-US" dirty="0"/>
              <a:t>Direct consumption</a:t>
            </a:r>
          </a:p>
          <a:p>
            <a:pPr lvl="1"/>
            <a:r>
              <a:rPr lang="en-US" dirty="0"/>
              <a:t>Variable Purity</a:t>
            </a:r>
          </a:p>
          <a:p>
            <a:pPr lvl="1"/>
            <a:r>
              <a:rPr lang="en-US" dirty="0"/>
              <a:t>Some delivered Liquid</a:t>
            </a:r>
          </a:p>
          <a:p>
            <a:pPr marL="401637" lvl="1" indent="0">
              <a:buNone/>
            </a:pPr>
            <a:endParaRPr lang="en-US" dirty="0"/>
          </a:p>
          <a:p>
            <a:r>
              <a:rPr lang="en-US" dirty="0"/>
              <a:t>Transport fuel demand is </a:t>
            </a:r>
            <a:r>
              <a:rPr lang="en-US" u="sng" dirty="0"/>
              <a:t>Distributed</a:t>
            </a:r>
          </a:p>
          <a:p>
            <a:pPr lvl="1"/>
            <a:r>
              <a:rPr lang="en-US" dirty="0"/>
              <a:t>Centralized liquefaction</a:t>
            </a:r>
          </a:p>
          <a:p>
            <a:pPr lvl="1"/>
            <a:r>
              <a:rPr lang="en-US" dirty="0"/>
              <a:t>Over road delivery</a:t>
            </a:r>
          </a:p>
          <a:p>
            <a:pPr lvl="1"/>
            <a:r>
              <a:rPr lang="en-US" dirty="0"/>
              <a:t>Local high-pressure fuel ‘Stations’</a:t>
            </a:r>
          </a:p>
          <a:p>
            <a:pPr marL="401637" lvl="1" indent="0">
              <a:buNone/>
            </a:pPr>
            <a:endParaRPr lang="en-US" dirty="0"/>
          </a:p>
        </p:txBody>
      </p:sp>
      <p:pic>
        <p:nvPicPr>
          <p:cNvPr id="4" name="Picture 3" descr="A truck on the road&#10;&#10;Description automatically generated with low confidence">
            <a:extLst>
              <a:ext uri="{FF2B5EF4-FFF2-40B4-BE49-F238E27FC236}">
                <a16:creationId xmlns:a16="http://schemas.microsoft.com/office/drawing/2014/main" id="{2CFBD91A-B3B9-899A-DBDF-E94D5ABA08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3110" y="5933679"/>
            <a:ext cx="411485" cy="3922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3685F1-7AD5-8349-14E6-9DF7B0A6BE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6941" y="5442855"/>
            <a:ext cx="715481" cy="4494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934069-4D2A-D39F-72B6-6A686B8C311D}"/>
              </a:ext>
            </a:extLst>
          </p:cNvPr>
          <p:cNvSpPr txBox="1"/>
          <p:nvPr/>
        </p:nvSpPr>
        <p:spPr>
          <a:xfrm>
            <a:off x="5026941" y="1610286"/>
            <a:ext cx="1386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Consumers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41FD2-5BC2-E865-160A-635EF9831EC8}"/>
              </a:ext>
            </a:extLst>
          </p:cNvPr>
          <p:cNvSpPr txBox="1"/>
          <p:nvPr/>
        </p:nvSpPr>
        <p:spPr>
          <a:xfrm>
            <a:off x="630153" y="1610286"/>
            <a:ext cx="1386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Producers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2F868B0-5EB0-1435-0CD8-C0B23855354F}"/>
              </a:ext>
            </a:extLst>
          </p:cNvPr>
          <p:cNvGrpSpPr/>
          <p:nvPr/>
        </p:nvGrpSpPr>
        <p:grpSpPr>
          <a:xfrm>
            <a:off x="665967" y="3921610"/>
            <a:ext cx="1042585" cy="1238705"/>
            <a:chOff x="639657" y="2271832"/>
            <a:chExt cx="1042585" cy="1238705"/>
          </a:xfrm>
        </p:grpSpPr>
        <p:pic>
          <p:nvPicPr>
            <p:cNvPr id="13" name="Picture 12" descr="A picture containing computer&#10;&#10;Description automatically generated">
              <a:extLst>
                <a:ext uri="{FF2B5EF4-FFF2-40B4-BE49-F238E27FC236}">
                  <a16:creationId xmlns:a16="http://schemas.microsoft.com/office/drawing/2014/main" id="{5FF27134-5ED0-8F52-5D8C-131657275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75270" y="2271832"/>
              <a:ext cx="604410" cy="60441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06CFEC-6D60-DA99-F7E9-805238C93972}"/>
                </a:ext>
              </a:extLst>
            </p:cNvPr>
            <p:cNvSpPr txBox="1"/>
            <p:nvPr/>
          </p:nvSpPr>
          <p:spPr>
            <a:xfrm>
              <a:off x="639657" y="2910373"/>
              <a:ext cx="104258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Industrial Gas Companies</a:t>
              </a:r>
            </a:p>
            <a:p>
              <a:r>
                <a:rPr lang="en-US" sz="1100" dirty="0"/>
                <a:t>GH2 &amp; LH2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18129AD-01BF-97D7-852C-8F4ECA61A0BC}"/>
              </a:ext>
            </a:extLst>
          </p:cNvPr>
          <p:cNvSpPr txBox="1"/>
          <p:nvPr/>
        </p:nvSpPr>
        <p:spPr>
          <a:xfrm>
            <a:off x="757644" y="2937898"/>
            <a:ext cx="10425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By-Product GH2 Producers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47DB1DA-092F-E9B4-3846-88C5AFC0276B}"/>
              </a:ext>
            </a:extLst>
          </p:cNvPr>
          <p:cNvGrpSpPr/>
          <p:nvPr/>
        </p:nvGrpSpPr>
        <p:grpSpPr>
          <a:xfrm>
            <a:off x="761163" y="5396937"/>
            <a:ext cx="1042585" cy="1098270"/>
            <a:chOff x="693879" y="3757835"/>
            <a:chExt cx="1042585" cy="1098270"/>
          </a:xfrm>
        </p:grpSpPr>
        <p:pic>
          <p:nvPicPr>
            <p:cNvPr id="9" name="Picture 8" descr="A picture containing sitting, computer, white, table&#10;&#10;Description automatically generated">
              <a:extLst>
                <a:ext uri="{FF2B5EF4-FFF2-40B4-BE49-F238E27FC236}">
                  <a16:creationId xmlns:a16="http://schemas.microsoft.com/office/drawing/2014/main" id="{A72E278C-B9FE-6F5F-1BF6-E07F12BF0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71733" y="3757835"/>
              <a:ext cx="411484" cy="46553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07948B7-B96C-9BAA-26BA-3FFFD339A636}"/>
                </a:ext>
              </a:extLst>
            </p:cNvPr>
            <p:cNvSpPr txBox="1"/>
            <p:nvPr/>
          </p:nvSpPr>
          <p:spPr>
            <a:xfrm>
              <a:off x="693879" y="4255941"/>
              <a:ext cx="104258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Emerging Producers</a:t>
              </a:r>
            </a:p>
            <a:p>
              <a:r>
                <a:rPr lang="en-US" sz="1100" dirty="0"/>
                <a:t>GH2 and GH2</a:t>
              </a:r>
            </a:p>
          </p:txBody>
        </p:sp>
      </p:grpSp>
      <p:pic>
        <p:nvPicPr>
          <p:cNvPr id="15" name="Content Placeholder 4" descr="A picture containing sitting, table, clock, sign&#10;&#10;Description automatically generated">
            <a:extLst>
              <a:ext uri="{FF2B5EF4-FFF2-40B4-BE49-F238E27FC236}">
                <a16:creationId xmlns:a16="http://schemas.microsoft.com/office/drawing/2014/main" id="{E55216C6-3BC3-1B39-E1AB-0737B23CB4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9"/>
          <a:stretch>
            <a:fillRect/>
          </a:stretch>
        </p:blipFill>
        <p:spPr>
          <a:xfrm>
            <a:off x="858846" y="2181059"/>
            <a:ext cx="552930" cy="763916"/>
          </a:xfr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0781CF7B-F31A-B186-6CC3-EC620BC4CECE}"/>
              </a:ext>
            </a:extLst>
          </p:cNvPr>
          <p:cNvGrpSpPr/>
          <p:nvPr/>
        </p:nvGrpSpPr>
        <p:grpSpPr>
          <a:xfrm>
            <a:off x="1920983" y="2273087"/>
            <a:ext cx="2249860" cy="738172"/>
            <a:chOff x="1710434" y="2255965"/>
            <a:chExt cx="2249860" cy="73817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2C26A37-558C-DA86-24F7-738267169BF1}"/>
                </a:ext>
              </a:extLst>
            </p:cNvPr>
            <p:cNvSpPr txBox="1"/>
            <p:nvPr/>
          </p:nvSpPr>
          <p:spPr>
            <a:xfrm>
              <a:off x="1756419" y="2255965"/>
              <a:ext cx="20771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25,480 T/day</a:t>
              </a:r>
            </a:p>
            <a:p>
              <a:pPr algn="ctr"/>
              <a:r>
                <a:rPr lang="en-US" sz="1400" dirty="0"/>
                <a:t>On-site Low Pressure Gas</a:t>
              </a:r>
            </a:p>
          </p:txBody>
        </p:sp>
        <p:sp>
          <p:nvSpPr>
            <p:cNvPr id="22" name="Arrow: Right 21">
              <a:extLst>
                <a:ext uri="{FF2B5EF4-FFF2-40B4-BE49-F238E27FC236}">
                  <a16:creationId xmlns:a16="http://schemas.microsoft.com/office/drawing/2014/main" id="{51465F72-7B85-5735-2BFA-3195305AEC2E}"/>
                </a:ext>
              </a:extLst>
            </p:cNvPr>
            <p:cNvSpPr/>
            <p:nvPr/>
          </p:nvSpPr>
          <p:spPr>
            <a:xfrm>
              <a:off x="1710434" y="2811756"/>
              <a:ext cx="2249860" cy="18238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DAC00054-3012-6B13-3F31-270D42A3333C}"/>
              </a:ext>
            </a:extLst>
          </p:cNvPr>
          <p:cNvSpPr/>
          <p:nvPr/>
        </p:nvSpPr>
        <p:spPr>
          <a:xfrm rot="20503953">
            <a:off x="1563976" y="3757058"/>
            <a:ext cx="2915502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CEF67F-991E-527D-6D64-301D25CD8A10}"/>
              </a:ext>
            </a:extLst>
          </p:cNvPr>
          <p:cNvSpPr txBox="1"/>
          <p:nvPr/>
        </p:nvSpPr>
        <p:spPr>
          <a:xfrm rot="20546666">
            <a:off x="1953883" y="3343409"/>
            <a:ext cx="17697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15,336 T/day</a:t>
            </a:r>
          </a:p>
          <a:p>
            <a:r>
              <a:rPr lang="en-US" sz="1400" dirty="0"/>
              <a:t>Truck/Pipeline Gas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FBBEBF3E-D98B-906E-C7FD-4BC9A682802A}"/>
              </a:ext>
            </a:extLst>
          </p:cNvPr>
          <p:cNvSpPr/>
          <p:nvPr/>
        </p:nvSpPr>
        <p:spPr>
          <a:xfrm rot="20503953">
            <a:off x="1653091" y="3958178"/>
            <a:ext cx="2915502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C14297-ABD0-2E70-B78A-4093D89A830F}"/>
              </a:ext>
            </a:extLst>
          </p:cNvPr>
          <p:cNvSpPr txBox="1"/>
          <p:nvPr/>
        </p:nvSpPr>
        <p:spPr>
          <a:xfrm rot="20455879">
            <a:off x="2049472" y="4010030"/>
            <a:ext cx="2625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210 T/day Trucked Liquid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7D440E79-CF2B-3155-D2A3-5CF03CD3D60B}"/>
              </a:ext>
            </a:extLst>
          </p:cNvPr>
          <p:cNvSpPr/>
          <p:nvPr/>
        </p:nvSpPr>
        <p:spPr>
          <a:xfrm>
            <a:off x="1743260" y="4738198"/>
            <a:ext cx="2780530" cy="226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68A374-30E3-6C30-5528-BFBE48E95998}"/>
              </a:ext>
            </a:extLst>
          </p:cNvPr>
          <p:cNvSpPr txBox="1"/>
          <p:nvPr/>
        </p:nvSpPr>
        <p:spPr>
          <a:xfrm>
            <a:off x="2071223" y="4895484"/>
            <a:ext cx="1972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55 T/day Trucked Liquid</a:t>
            </a: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A10EA5F5-1B4C-496D-FEE0-F64E6B737875}"/>
              </a:ext>
            </a:extLst>
          </p:cNvPr>
          <p:cNvSpPr/>
          <p:nvPr/>
        </p:nvSpPr>
        <p:spPr>
          <a:xfrm>
            <a:off x="1743260" y="5587483"/>
            <a:ext cx="2780530" cy="226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AFDCE8D-43BF-0728-2EA4-41F569BD1B31}"/>
              </a:ext>
            </a:extLst>
          </p:cNvPr>
          <p:cNvSpPr txBox="1"/>
          <p:nvPr/>
        </p:nvSpPr>
        <p:spPr>
          <a:xfrm>
            <a:off x="2071223" y="5825827"/>
            <a:ext cx="197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65 T/day Trucked Gas and Liquid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F50A68-982B-08C5-FD88-3DE332DD7964}"/>
              </a:ext>
            </a:extLst>
          </p:cNvPr>
          <p:cNvSpPr txBox="1"/>
          <p:nvPr/>
        </p:nvSpPr>
        <p:spPr>
          <a:xfrm>
            <a:off x="2565810" y="1618087"/>
            <a:ext cx="1386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Distribution</a:t>
            </a:r>
          </a:p>
        </p:txBody>
      </p:sp>
    </p:spTree>
    <p:extLst>
      <p:ext uri="{BB962C8B-B14F-4D97-AF65-F5344CB8AC3E}">
        <p14:creationId xmlns:p14="http://schemas.microsoft.com/office/powerpoint/2010/main" val="166330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DC04AD0-04E5-4F9A-85C1-AC936E76D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746476"/>
              </p:ext>
            </p:extLst>
          </p:nvPr>
        </p:nvGraphicFramePr>
        <p:xfrm>
          <a:off x="589934" y="1499424"/>
          <a:ext cx="6410092" cy="51588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38760">
                  <a:extLst>
                    <a:ext uri="{9D8B030D-6E8A-4147-A177-3AD203B41FA5}">
                      <a16:colId xmlns:a16="http://schemas.microsoft.com/office/drawing/2014/main" val="648007350"/>
                    </a:ext>
                  </a:extLst>
                </a:gridCol>
                <a:gridCol w="1083473">
                  <a:extLst>
                    <a:ext uri="{9D8B030D-6E8A-4147-A177-3AD203B41FA5}">
                      <a16:colId xmlns:a16="http://schemas.microsoft.com/office/drawing/2014/main" val="2909436014"/>
                    </a:ext>
                  </a:extLst>
                </a:gridCol>
                <a:gridCol w="1049099">
                  <a:extLst>
                    <a:ext uri="{9D8B030D-6E8A-4147-A177-3AD203B41FA5}">
                      <a16:colId xmlns:a16="http://schemas.microsoft.com/office/drawing/2014/main" val="3844594887"/>
                    </a:ext>
                  </a:extLst>
                </a:gridCol>
                <a:gridCol w="1049099">
                  <a:extLst>
                    <a:ext uri="{9D8B030D-6E8A-4147-A177-3AD203B41FA5}">
                      <a16:colId xmlns:a16="http://schemas.microsoft.com/office/drawing/2014/main" val="4153411137"/>
                    </a:ext>
                  </a:extLst>
                </a:gridCol>
                <a:gridCol w="1089661">
                  <a:extLst>
                    <a:ext uri="{9D8B030D-6E8A-4147-A177-3AD203B41FA5}">
                      <a16:colId xmlns:a16="http://schemas.microsoft.com/office/drawing/2014/main" val="1298697611"/>
                    </a:ext>
                  </a:extLst>
                </a:gridCol>
              </a:tblGrid>
              <a:tr h="34392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Merchant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Captive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071272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r>
                        <a:rPr lang="en-US" sz="1600" dirty="0"/>
                        <a:t>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Liquid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Liquid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Gas</a:t>
                      </a:r>
                    </a:p>
                  </a:txBody>
                  <a:tcPr>
                    <a:solidFill>
                      <a:srgbClr val="658D1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464674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Petroleum Refining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4,850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9,481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5886898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Chemical - Ammonia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65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658D1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8,934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820423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Chemical - Methanol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3,359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7647377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Chemical - Other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1,225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1,225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4117860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Metals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46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140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4.9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4158808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Electronics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66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0829325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Edible Fats and Oils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4.5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7.7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18.0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7684799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Government (NASA)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8.7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784502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Utility - Cooling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3.9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8276701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Utility - Corrosion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3.0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0.5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0.17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0208448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Float Glass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6.9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432368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Other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3.9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74F71"/>
                          </a:solidFill>
                          <a:effectLst/>
                        </a:rPr>
                        <a:t>11.6</a:t>
                      </a:r>
                      <a:endParaRPr lang="en-US" sz="1600" b="0" i="0" u="none" strike="noStrike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74F71"/>
                          </a:solidFill>
                          <a:effectLst/>
                        </a:rPr>
                        <a:t>0.0</a:t>
                      </a:r>
                      <a:endParaRPr lang="en-US" sz="1600" b="0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5509513"/>
                  </a:ext>
                </a:extLst>
              </a:tr>
              <a:tr h="343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074F71"/>
                          </a:solidFill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74F71"/>
                          </a:solidFill>
                          <a:effectLst/>
                        </a:rPr>
                        <a:t>191</a:t>
                      </a:r>
                      <a:endParaRPr lang="en-US" sz="1600" b="1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74F71"/>
                          </a:solidFill>
                          <a:effectLst/>
                        </a:rPr>
                        <a:t>6,326</a:t>
                      </a:r>
                      <a:endParaRPr lang="en-US" sz="1600" b="1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74F71"/>
                          </a:solidFill>
                        </a:rPr>
                        <a:t>0</a:t>
                      </a:r>
                      <a:endParaRPr lang="en-US" sz="1600" b="1" dirty="0">
                        <a:solidFill>
                          <a:srgbClr val="074F7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74F71"/>
                          </a:solidFill>
                          <a:effectLst/>
                        </a:rPr>
                        <a:t>23,022</a:t>
                      </a:r>
                      <a:endParaRPr lang="en-US" sz="1600" b="1" i="0" u="none" strike="noStrike" dirty="0">
                        <a:solidFill>
                          <a:srgbClr val="074F7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949054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E899CA1-4734-4137-880D-87890EAA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0748" y="96792"/>
            <a:ext cx="9674942" cy="109291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Industrial US Hydrogen Demand 2022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Short Tons per Day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828512-F43A-42ED-84FE-36661CBA384A}"/>
              </a:ext>
            </a:extLst>
          </p:cNvPr>
          <p:cNvSpPr txBox="1"/>
          <p:nvPr/>
        </p:nvSpPr>
        <p:spPr>
          <a:xfrm>
            <a:off x="7258665" y="6486862"/>
            <a:ext cx="2654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Sources: IHS Markit Report; Original research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CE0A69-BA38-4AC4-BE32-92F61BD8B85C}"/>
              </a:ext>
            </a:extLst>
          </p:cNvPr>
          <p:cNvSpPr txBox="1"/>
          <p:nvPr/>
        </p:nvSpPr>
        <p:spPr>
          <a:xfrm>
            <a:off x="7467600" y="1978744"/>
            <a:ext cx="385916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 captive demand is gas  produced on-site via SMR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Opportunity for ELX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Most merchant demand is gas delivered through dedicated (IGC owned) H2 pipelines (some trucking)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All liquid H2 is merchant demand and delivered via truck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Emerging transportation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Owns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Established industrials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Leases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268442599"/>
      </p:ext>
    </p:extLst>
  </p:cSld>
  <p:clrMapOvr>
    <a:masterClrMapping/>
  </p:clrMapOvr>
</p:sld>
</file>

<file path=ppt/theme/theme1.xml><?xml version="1.0" encoding="utf-8"?>
<a:theme xmlns:a="http://schemas.openxmlformats.org/drawingml/2006/main" name="4GM Capital Theme">
  <a:themeElements>
    <a:clrScheme name="4GM Capital">
      <a:dk1>
        <a:srgbClr val="006AB3"/>
      </a:dk1>
      <a:lt1>
        <a:sysClr val="window" lastClr="FFFFFF"/>
      </a:lt1>
      <a:dk2>
        <a:srgbClr val="006AB3"/>
      </a:dk2>
      <a:lt2>
        <a:srgbClr val="FBAE18"/>
      </a:lt2>
      <a:accent1>
        <a:srgbClr val="4F81BD"/>
      </a:accent1>
      <a:accent2>
        <a:srgbClr val="FFC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GM Capita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GM Capital Template" id="{48660F3E-310C-4BA2-84D6-824921AC75BB}" vid="{E986A940-ED3F-4961-9142-1492D3A9D5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4GM Capital Template</Template>
  <TotalTime>155</TotalTime>
  <Words>333</Words>
  <Application>Microsoft Office PowerPoint</Application>
  <PresentationFormat>Widescreen</PresentationFormat>
  <Paragraphs>140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4GM Capital Theme</vt:lpstr>
      <vt:lpstr>Hydrogen Merchant Market</vt:lpstr>
      <vt:lpstr>US Hydrogen Annual Supply and Demand Dedicated and By-product Production</vt:lpstr>
      <vt:lpstr>US Hydrogen Production, Delivery, and Consumption (2024 est.)</vt:lpstr>
      <vt:lpstr>Industrial US Hydrogen Demand 2022 Short Tons per Day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Hydrogen Merchant Market</dc:title>
  <dc:creator>Al Cioffi</dc:creator>
  <cp:lastModifiedBy>Al Cioffi</cp:lastModifiedBy>
  <cp:revision>2</cp:revision>
  <dcterms:created xsi:type="dcterms:W3CDTF">2024-05-31T22:24:14Z</dcterms:created>
  <dcterms:modified xsi:type="dcterms:W3CDTF">2024-10-09T04:55:09Z</dcterms:modified>
</cp:coreProperties>
</file>